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7" r:id="rId3"/>
    <p:sldId id="261" r:id="rId4"/>
    <p:sldId id="274" r:id="rId5"/>
    <p:sldId id="275" r:id="rId6"/>
    <p:sldId id="272" r:id="rId7"/>
    <p:sldId id="266" r:id="rId8"/>
    <p:sldId id="258" r:id="rId9"/>
    <p:sldId id="278" r:id="rId10"/>
    <p:sldId id="259" r:id="rId11"/>
    <p:sldId id="260" r:id="rId12"/>
    <p:sldId id="276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623F4-1F9E-4335-A997-DA8D754E4200}" v="69" dt="2021-05-02T21:18:49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mero" userId="3949116e6f309c2d" providerId="LiveId" clId="{2B2623F4-1F9E-4335-A997-DA8D754E4200}"/>
    <pc:docChg chg="custSel addSld delSld modSld sldOrd">
      <pc:chgData name="Daniel Romero" userId="3949116e6f309c2d" providerId="LiveId" clId="{2B2623F4-1F9E-4335-A997-DA8D754E4200}" dt="2021-05-02T21:21:08.420" v="116" actId="20577"/>
      <pc:docMkLst>
        <pc:docMk/>
      </pc:docMkLst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1546580382" sldId="257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0" creationId="{310B1DD0-264A-47E3-A16A-C87AFA51E68A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2" creationId="{69C1BB7B-F21E-41A2-B30C-D8507B960282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546580382" sldId="257"/>
            <ac:spMk id="34" creationId="{DF6D7DDE-F8A1-4105-9729-F9EB5F81A360}"/>
          </ac:spMkLst>
        </pc:spChg>
      </pc:sldChg>
      <pc:sldChg chg="addSp delSp modSp del mod delDesignElem">
        <pc:chgData name="Daniel Romero" userId="3949116e6f309c2d" providerId="LiveId" clId="{2B2623F4-1F9E-4335-A997-DA8D754E4200}" dt="2021-05-02T20:47:20.948" v="9" actId="478"/>
        <pc:sldMkLst>
          <pc:docMk/>
          <pc:sldMk cId="107679821" sldId="261"/>
        </pc:sldMkLst>
        <pc:spChg chg="del mod">
          <ac:chgData name="Daniel Romero" userId="3949116e6f309c2d" providerId="LiveId" clId="{2B2623F4-1F9E-4335-A997-DA8D754E4200}" dt="2021-05-02T20:47:20.948" v="9" actId="478"/>
          <ac:spMkLst>
            <pc:docMk/>
            <pc:sldMk cId="107679821" sldId="261"/>
            <ac:spMk id="16" creationId="{DC5D494A-AAD0-4951-90F3-5C8DAB0F2A58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07679821" sldId="261"/>
            <ac:spMk id="94" creationId="{92D1D7C6-1C89-420C-8D35-483654167118}"/>
          </ac:spMkLst>
        </pc:spChg>
      </pc:sldChg>
      <pc:sldChg chg="addSp delSp modSp del mod delDesignElem">
        <pc:chgData name="Daniel Romero" userId="3949116e6f309c2d" providerId="LiveId" clId="{2B2623F4-1F9E-4335-A997-DA8D754E4200}" dt="2021-05-02T21:20:30.821" v="106" actId="478"/>
        <pc:sldMkLst>
          <pc:docMk/>
          <pc:sldMk cId="844128968" sldId="266"/>
        </pc:sldMkLst>
        <pc:spChg chg="mod">
          <ac:chgData name="Daniel Romero" userId="3949116e6f309c2d" providerId="LiveId" clId="{2B2623F4-1F9E-4335-A997-DA8D754E4200}" dt="2021-05-02T21:20:21.389" v="102" actId="20577"/>
          <ac:spMkLst>
            <pc:docMk/>
            <pc:sldMk cId="844128968" sldId="266"/>
            <ac:spMk id="2" creationId="{5F3F6C66-D6D7-4A72-9928-967AEA400766}"/>
          </ac:spMkLst>
        </pc:spChg>
        <pc:spChg chg="add mod">
          <ac:chgData name="Daniel Romero" userId="3949116e6f309c2d" providerId="LiveId" clId="{2B2623F4-1F9E-4335-A997-DA8D754E4200}" dt="2021-05-02T21:20:28.431" v="104" actId="478"/>
          <ac:spMkLst>
            <pc:docMk/>
            <pc:sldMk cId="844128968" sldId="266"/>
            <ac:spMk id="5" creationId="{750C37A2-FF72-40A0-B4F6-D15118BEAA2A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2" creationId="{6D043292-708B-4F69-AE72-8FB56C6E8E85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4" creationId="{9F01DDB9-C75C-44C2-9331-356EAF9C0578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844128968" sldId="266"/>
            <ac:spMk id="26" creationId="{72C017B3-7B7A-4C5A-A3E9-09EC1428BCA0}"/>
          </ac:spMkLst>
        </pc:spChg>
        <pc:graphicFrameChg chg="del">
          <ac:chgData name="Daniel Romero" userId="3949116e6f309c2d" providerId="LiveId" clId="{2B2623F4-1F9E-4335-A997-DA8D754E4200}" dt="2021-05-02T21:20:28.431" v="104" actId="478"/>
          <ac:graphicFrameMkLst>
            <pc:docMk/>
            <pc:sldMk cId="844128968" sldId="266"/>
            <ac:graphicFrameMk id="16" creationId="{331726FD-249E-4EF7-80AF-0F3F058533F5}"/>
          </ac:graphicFrameMkLst>
        </pc:graphicFrameChg>
        <pc:picChg chg="del">
          <ac:chgData name="Daniel Romero" userId="3949116e6f309c2d" providerId="LiveId" clId="{2B2623F4-1F9E-4335-A997-DA8D754E4200}" dt="2021-05-02T21:20:30.821" v="106" actId="478"/>
          <ac:picMkLst>
            <pc:docMk/>
            <pc:sldMk cId="844128968" sldId="266"/>
            <ac:picMk id="4" creationId="{2A8AB22A-14EA-F842-BE52-8E0EC555C53F}"/>
          </ac:picMkLst>
        </pc:picChg>
        <pc:picChg chg="del">
          <ac:chgData name="Daniel Romero" userId="3949116e6f309c2d" providerId="LiveId" clId="{2B2623F4-1F9E-4335-A997-DA8D754E4200}" dt="2021-05-02T21:20:26.278" v="103" actId="478"/>
          <ac:picMkLst>
            <pc:docMk/>
            <pc:sldMk cId="844128968" sldId="266"/>
            <ac:picMk id="6" creationId="{CB65CD91-F5B7-D446-9C8C-8E7FD1C4D43E}"/>
          </ac:picMkLst>
        </pc:picChg>
        <pc:picChg chg="del">
          <ac:chgData name="Daniel Romero" userId="3949116e6f309c2d" providerId="LiveId" clId="{2B2623F4-1F9E-4335-A997-DA8D754E4200}" dt="2021-05-02T21:20:30.012" v="105" actId="478"/>
          <ac:picMkLst>
            <pc:docMk/>
            <pc:sldMk cId="844128968" sldId="266"/>
            <ac:picMk id="8" creationId="{3E07AA5F-8072-9541-85CB-0C9A4C1EBCD5}"/>
          </ac:picMkLst>
        </pc:picChg>
      </pc:sldChg>
      <pc:sldChg chg="addSp modSp del mod delDesignElem">
        <pc:chgData name="Daniel Romero" userId="3949116e6f309c2d" providerId="LiveId" clId="{2B2623F4-1F9E-4335-A997-DA8D754E4200}" dt="2021-05-02T21:21:08.420" v="116" actId="20577"/>
        <pc:sldMkLst>
          <pc:docMk/>
          <pc:sldMk cId="3745136551" sldId="272"/>
        </pc:sldMkLst>
        <pc:spChg chg="mod">
          <ac:chgData name="Daniel Romero" userId="3949116e6f309c2d" providerId="LiveId" clId="{2B2623F4-1F9E-4335-A997-DA8D754E4200}" dt="2021-05-02T21:21:08.420" v="116" actId="20577"/>
          <ac:spMkLst>
            <pc:docMk/>
            <pc:sldMk cId="3745136551" sldId="272"/>
            <ac:spMk id="2" creationId="{23F6D5E8-15CF-4755-910B-1B5A1E777357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745136551" sldId="272"/>
            <ac:spMk id="18" creationId="{59DB74EB-2A7D-443D-B969-8BF48F99315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745136551" sldId="272"/>
            <ac:spMk id="20" creationId="{19036E77-5F7B-494E-A117-FEA947B357EE}"/>
          </ac:spMkLst>
        </pc:spChg>
      </pc:sldChg>
      <pc:sldChg chg="addSp del delDesignElem">
        <pc:chgData name="Daniel Romero" userId="3949116e6f309c2d" providerId="LiveId" clId="{2B2623F4-1F9E-4335-A997-DA8D754E4200}" dt="2021-05-02T20:44:02.440" v="7"/>
        <pc:sldMkLst>
          <pc:docMk/>
          <pc:sldMk cId="1799120912" sldId="273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1" creationId="{310B1DD0-264A-47E3-A16A-C87AFA51E68A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3" creationId="{69C1BB7B-F21E-41A2-B30C-D8507B960282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1799120912" sldId="273"/>
            <ac:spMk id="15" creationId="{DF6D7DDE-F8A1-4105-9729-F9EB5F81A360}"/>
          </ac:spMkLst>
        </pc:spChg>
      </pc:sldChg>
      <pc:sldChg chg="addSp modSp del ord delDesignElem">
        <pc:chgData name="Daniel Romero" userId="3949116e6f309c2d" providerId="LiveId" clId="{2B2623F4-1F9E-4335-A997-DA8D754E4200}" dt="2021-05-02T21:15:28.273" v="33"/>
        <pc:sldMkLst>
          <pc:docMk/>
          <pc:sldMk cId="3312689126" sldId="274"/>
        </pc:sldMkLst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312689126" sldId="274"/>
            <ac:spMk id="94" creationId="{92D1D7C6-1C89-420C-8D35-483654167118}"/>
          </ac:spMkLst>
        </pc:spChg>
        <pc:graphicFrameChg chg="mod">
          <ac:chgData name="Daniel Romero" userId="3949116e6f309c2d" providerId="LiveId" clId="{2B2623F4-1F9E-4335-A997-DA8D754E4200}" dt="2021-05-02T21:14:54.690" v="31"/>
          <ac:graphicFrameMkLst>
            <pc:docMk/>
            <pc:sldMk cId="3312689126" sldId="274"/>
            <ac:graphicFrameMk id="11" creationId="{2C3B66B2-5616-4950-BC4A-AF268B5D77D6}"/>
          </ac:graphicFrameMkLst>
        </pc:graphicFrameChg>
      </pc:sldChg>
      <pc:sldChg chg="addSp delSp modSp del mod ord delDesignElem">
        <pc:chgData name="Daniel Romero" userId="3949116e6f309c2d" providerId="LiveId" clId="{2B2623F4-1F9E-4335-A997-DA8D754E4200}" dt="2021-05-02T21:18:49.974" v="85" actId="20577"/>
        <pc:sldMkLst>
          <pc:docMk/>
          <pc:sldMk cId="308869571" sldId="275"/>
        </pc:sldMkLst>
        <pc:spChg chg="add del mod">
          <ac:chgData name="Daniel Romero" userId="3949116e6f309c2d" providerId="LiveId" clId="{2B2623F4-1F9E-4335-A997-DA8D754E4200}" dt="2021-05-02T21:10:47.635" v="17" actId="478"/>
          <ac:spMkLst>
            <pc:docMk/>
            <pc:sldMk cId="308869571" sldId="275"/>
            <ac:spMk id="6" creationId="{497B8793-AA50-4A24-B59D-985D69FD38AF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0" creationId="{0E807223-DF88-4D6D-970E-08919E5E02EB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2" creationId="{83B91B61-BFCA-4647-957E-A8269BE46F39}"/>
          </ac:spMkLst>
        </pc:spChg>
        <pc:spChg chg="add">
          <ac:chgData name="Daniel Romero" userId="3949116e6f309c2d" providerId="LiveId" clId="{2B2623F4-1F9E-4335-A997-DA8D754E4200}" dt="2021-05-02T20:44:02.440" v="7"/>
          <ac:spMkLst>
            <pc:docMk/>
            <pc:sldMk cId="308869571" sldId="275"/>
            <ac:spMk id="94" creationId="{92D1D7C6-1C89-420C-8D35-483654167118}"/>
          </ac:spMkLst>
        </pc:spChg>
        <pc:graphicFrameChg chg="mod">
          <ac:chgData name="Daniel Romero" userId="3949116e6f309c2d" providerId="LiveId" clId="{2B2623F4-1F9E-4335-A997-DA8D754E4200}" dt="2021-05-02T21:18:49.974" v="85" actId="20577"/>
          <ac:graphicFrameMkLst>
            <pc:docMk/>
            <pc:sldMk cId="308869571" sldId="275"/>
            <ac:graphicFrameMk id="11" creationId="{2C3B66B2-5616-4950-BC4A-AF268B5D77D6}"/>
          </ac:graphicFrameMkLst>
        </pc:graphicFrameChg>
        <pc:picChg chg="add mod modCrop">
          <ac:chgData name="Daniel Romero" userId="3949116e6f309c2d" providerId="LiveId" clId="{2B2623F4-1F9E-4335-A997-DA8D754E4200}" dt="2021-05-02T21:10:12.620" v="15" actId="1076"/>
          <ac:picMkLst>
            <pc:docMk/>
            <pc:sldMk cId="308869571" sldId="275"/>
            <ac:picMk id="4" creationId="{C499241D-AE2B-4BE3-8396-81A157E6495A}"/>
          </ac:picMkLst>
        </pc:picChg>
        <pc:picChg chg="del">
          <ac:chgData name="Daniel Romero" userId="3949116e6f309c2d" providerId="LiveId" clId="{2B2623F4-1F9E-4335-A997-DA8D754E4200}" dt="2021-05-02T21:10:00.521" v="12" actId="478"/>
          <ac:picMkLst>
            <pc:docMk/>
            <pc:sldMk cId="308869571" sldId="275"/>
            <ac:picMk id="15" creationId="{C7F36DA5-3286-4EAB-8CE6-344245727B63}"/>
          </ac:picMkLst>
        </pc:picChg>
      </pc:sldChg>
      <pc:sldChg chg="add">
        <pc:chgData name="Daniel Romero" userId="3949116e6f309c2d" providerId="LiveId" clId="{2B2623F4-1F9E-4335-A997-DA8D754E4200}" dt="2021-05-02T21:20:03.718" v="86" actId="2890"/>
        <pc:sldMkLst>
          <pc:docMk/>
          <pc:sldMk cId="3922871748" sldId="27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023839"/>
        <c:crosses val="autoZero"/>
        <c:crossBetween val="between"/>
      </c:valAx>
      <c:spPr>
        <a:solidFill>
          <a:schemeClr val="tx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1.svg"/><Relationship Id="rId5" Type="http://schemas.openxmlformats.org/officeDocument/2006/relationships/image" Target="../media/image16.png"/><Relationship Id="rId10" Type="http://schemas.openxmlformats.org/officeDocument/2006/relationships/image" Target="../media/image15.sv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11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 an Exploratory Data Analysis (EDA) of two different hotels. (city and beach) 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Cancelations are the main revenue leakage in the propriety management Find correlations between Cancelation and various factors.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Action Plans to reduce cancelations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4034" custLinFactNeighborY="-2921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Where do the guests come from?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month have the highest number of cancelations?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does the price per night vary over the year?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E06ECA63-74AA-4662-A1E4-35AFD2A0DA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Bookings by market segment</a:t>
          </a:r>
        </a:p>
      </dgm:t>
    </dgm:pt>
    <dgm:pt modelId="{ED6D8E66-9C72-4C83-9451-23D5A98E6704}" type="parTrans" cxnId="{E8DCA81B-B6D3-4BB9-B873-79E1F205D06C}">
      <dgm:prSet/>
      <dgm:spPr/>
      <dgm:t>
        <a:bodyPr/>
        <a:lstStyle/>
        <a:p>
          <a:endParaRPr lang="en-US"/>
        </a:p>
      </dgm:t>
    </dgm:pt>
    <dgm:pt modelId="{7C073861-2500-4677-BE23-A8A3C194E293}" type="sibTrans" cxnId="{E8DCA81B-B6D3-4BB9-B873-79E1F205D06C}">
      <dgm:prSet/>
      <dgm:spPr/>
      <dgm:t>
        <a:bodyPr/>
        <a:lstStyle/>
        <a:p>
          <a:endParaRPr lang="en-US"/>
        </a:p>
      </dgm:t>
    </dgm:pt>
    <dgm:pt modelId="{D8B15076-C707-4C2F-B03A-A5B835B401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Which are the busiest month?</a:t>
          </a:r>
        </a:p>
      </dgm:t>
    </dgm:pt>
    <dgm:pt modelId="{542F9A6D-2B69-4417-B147-029AAAE35045}" type="parTrans" cxnId="{978AF669-F981-4D80-A29E-68019CDEF9E8}">
      <dgm:prSet/>
      <dgm:spPr/>
      <dgm:t>
        <a:bodyPr/>
        <a:lstStyle/>
        <a:p>
          <a:endParaRPr lang="en-US"/>
        </a:p>
      </dgm:t>
    </dgm:pt>
    <dgm:pt modelId="{A249C3EF-89E3-462F-88F4-91F2ED559CA9}" type="sibTrans" cxnId="{978AF669-F981-4D80-A29E-68019CDEF9E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5"/>
      <dgm:spPr/>
    </dgm:pt>
    <dgm:pt modelId="{6B154ADC-7C71-49D8-B272-61A29620255E}" type="pres">
      <dgm:prSet presAssocID="{41CDB9B8-E81E-41E7-AE89-8F6EDFC88D9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5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5"/>
      <dgm:spPr/>
    </dgm:pt>
    <dgm:pt modelId="{1E7A56FE-768E-48F9-ABA8-AAF197C8B2AB}" type="pres">
      <dgm:prSet presAssocID="{4D7D34C7-9466-4514-BF51-7396C17436B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5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5"/>
      <dgm:spPr/>
    </dgm:pt>
    <dgm:pt modelId="{9EC1BAA1-CEB2-4B9D-A637-07137D038F05}" type="pres">
      <dgm:prSet presAssocID="{8E185869-F0D4-43E2-B08A-2F3E83EE98F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5">
        <dgm:presLayoutVars>
          <dgm:chMax val="0"/>
          <dgm:chPref val="0"/>
        </dgm:presLayoutVars>
      </dgm:prSet>
      <dgm:spPr/>
    </dgm:pt>
    <dgm:pt modelId="{328D07F0-EBB0-4C23-A30B-FD99340C1E63}" type="pres">
      <dgm:prSet presAssocID="{77D0876E-2BA2-4E28-ADB5-9885FCB7156A}" presName="sibTrans" presStyleCnt="0"/>
      <dgm:spPr/>
    </dgm:pt>
    <dgm:pt modelId="{A78550C9-705D-4385-99B6-009B8E4FBE8B}" type="pres">
      <dgm:prSet presAssocID="{E06ECA63-74AA-4662-A1E4-35AFD2A0DAC2}" presName="compNode" presStyleCnt="0"/>
      <dgm:spPr/>
    </dgm:pt>
    <dgm:pt modelId="{BF7B4FFB-9DA5-43B7-87F9-65B049203CDA}" type="pres">
      <dgm:prSet presAssocID="{E06ECA63-74AA-4662-A1E4-35AFD2A0DAC2}" presName="bgRect" presStyleLbl="bgShp" presStyleIdx="3" presStyleCnt="5"/>
      <dgm:spPr/>
    </dgm:pt>
    <dgm:pt modelId="{1F400B26-5295-4704-9FBD-E0DDFDB6BE9C}" type="pres">
      <dgm:prSet presAssocID="{E06ECA63-74AA-4662-A1E4-35AFD2A0DAC2}" presName="iconRect" presStyleLbl="node1" presStyleIdx="3" presStyleCnt="5" custLinFactNeighborX="-2709" custLinFactNeighborY="870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with levels outline"/>
        </a:ext>
      </dgm:extLst>
    </dgm:pt>
    <dgm:pt modelId="{F57C605C-AA7E-4E34-8414-048773C094F3}" type="pres">
      <dgm:prSet presAssocID="{E06ECA63-74AA-4662-A1E4-35AFD2A0DAC2}" presName="spaceRect" presStyleCnt="0"/>
      <dgm:spPr/>
    </dgm:pt>
    <dgm:pt modelId="{FA11D374-D1B2-409E-B4AA-E30353BDB1EA}" type="pres">
      <dgm:prSet presAssocID="{E06ECA63-74AA-4662-A1E4-35AFD2A0DAC2}" presName="parTx" presStyleLbl="revTx" presStyleIdx="3" presStyleCnt="5">
        <dgm:presLayoutVars>
          <dgm:chMax val="0"/>
          <dgm:chPref val="0"/>
        </dgm:presLayoutVars>
      </dgm:prSet>
      <dgm:spPr/>
    </dgm:pt>
    <dgm:pt modelId="{AF764B80-6D16-4406-BB4A-7CB7D546C49C}" type="pres">
      <dgm:prSet presAssocID="{7C073861-2500-4677-BE23-A8A3C194E293}" presName="sibTrans" presStyleCnt="0"/>
      <dgm:spPr/>
    </dgm:pt>
    <dgm:pt modelId="{75A7B085-DF77-4A7B-B33B-2C393AF47CE8}" type="pres">
      <dgm:prSet presAssocID="{D8B15076-C707-4C2F-B03A-A5B835B40141}" presName="compNode" presStyleCnt="0"/>
      <dgm:spPr/>
    </dgm:pt>
    <dgm:pt modelId="{3221A4DA-968F-4B90-8B4E-61FB61213A45}" type="pres">
      <dgm:prSet presAssocID="{D8B15076-C707-4C2F-B03A-A5B835B40141}" presName="bgRect" presStyleLbl="bgShp" presStyleIdx="4" presStyleCnt="5"/>
      <dgm:spPr/>
    </dgm:pt>
    <dgm:pt modelId="{05E43B98-47F3-4E71-BE52-939D6F7BDDD3}" type="pres">
      <dgm:prSet presAssocID="{D8B15076-C707-4C2F-B03A-A5B835B401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tel Bell outline"/>
        </a:ext>
      </dgm:extLst>
    </dgm:pt>
    <dgm:pt modelId="{20FC9413-F444-4152-B8B8-C47CF42C6FB1}" type="pres">
      <dgm:prSet presAssocID="{D8B15076-C707-4C2F-B03A-A5B835B40141}" presName="spaceRect" presStyleCnt="0"/>
      <dgm:spPr/>
    </dgm:pt>
    <dgm:pt modelId="{0276CA8B-D6E4-4C19-B6C1-6A0D54C5B9E2}" type="pres">
      <dgm:prSet presAssocID="{D8B15076-C707-4C2F-B03A-A5B835B4014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DD77409-E83F-4106-982B-20A6898E98C4}" type="presOf" srcId="{D8B15076-C707-4C2F-B03A-A5B835B40141}" destId="{0276CA8B-D6E4-4C19-B6C1-6A0D54C5B9E2}" srcOrd="0" destOrd="0" presId="urn:microsoft.com/office/officeart/2018/2/layout/IconVerticalSolidList"/>
    <dgm:cxn modelId="{DEA0950F-05F2-4D52-B5C0-22874C4C90CF}" type="presOf" srcId="{E06ECA63-74AA-4662-A1E4-35AFD2A0DAC2}" destId="{FA11D374-D1B2-409E-B4AA-E30353BDB1EA}" srcOrd="0" destOrd="0" presId="urn:microsoft.com/office/officeart/2018/2/layout/IconVerticalSolidList"/>
    <dgm:cxn modelId="{E8DCA81B-B6D3-4BB9-B873-79E1F205D06C}" srcId="{7B62DEA7-9DCD-4B2E-9DC5-BE121C266AFD}" destId="{E06ECA63-74AA-4662-A1E4-35AFD2A0DAC2}" srcOrd="3" destOrd="0" parTransId="{ED6D8E66-9C72-4C83-9451-23D5A98E6704}" sibTransId="{7C073861-2500-4677-BE23-A8A3C194E293}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978AF669-F981-4D80-A29E-68019CDEF9E8}" srcId="{7B62DEA7-9DCD-4B2E-9DC5-BE121C266AFD}" destId="{D8B15076-C707-4C2F-B03A-A5B835B40141}" srcOrd="4" destOrd="0" parTransId="{542F9A6D-2B69-4417-B147-029AAAE35045}" sibTransId="{A249C3EF-89E3-462F-88F4-91F2ED559CA9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  <dgm:cxn modelId="{08C4E75B-F6C5-48FC-A844-AAA60D6F060E}" type="presParOf" srcId="{C54DDAD1-57E2-410C-AC1B-2D57D298F048}" destId="{328D07F0-EBB0-4C23-A30B-FD99340C1E63}" srcOrd="5" destOrd="0" presId="urn:microsoft.com/office/officeart/2018/2/layout/IconVerticalSolidList"/>
    <dgm:cxn modelId="{68175D20-546C-4BC7-88CC-A5629E294DAE}" type="presParOf" srcId="{C54DDAD1-57E2-410C-AC1B-2D57D298F048}" destId="{A78550C9-705D-4385-99B6-009B8E4FBE8B}" srcOrd="6" destOrd="0" presId="urn:microsoft.com/office/officeart/2018/2/layout/IconVerticalSolidList"/>
    <dgm:cxn modelId="{A43358C6-B6C1-450C-BD8C-EC5C37772933}" type="presParOf" srcId="{A78550C9-705D-4385-99B6-009B8E4FBE8B}" destId="{BF7B4FFB-9DA5-43B7-87F9-65B049203CDA}" srcOrd="0" destOrd="0" presId="urn:microsoft.com/office/officeart/2018/2/layout/IconVerticalSolidList"/>
    <dgm:cxn modelId="{AAC4C60B-542E-4F44-A734-1C9D331B91AE}" type="presParOf" srcId="{A78550C9-705D-4385-99B6-009B8E4FBE8B}" destId="{1F400B26-5295-4704-9FBD-E0DDFDB6BE9C}" srcOrd="1" destOrd="0" presId="urn:microsoft.com/office/officeart/2018/2/layout/IconVerticalSolidList"/>
    <dgm:cxn modelId="{9EBB15F1-D7B4-4B4E-92BC-76DBB040C0D1}" type="presParOf" srcId="{A78550C9-705D-4385-99B6-009B8E4FBE8B}" destId="{F57C605C-AA7E-4E34-8414-048773C094F3}" srcOrd="2" destOrd="0" presId="urn:microsoft.com/office/officeart/2018/2/layout/IconVerticalSolidList"/>
    <dgm:cxn modelId="{A37D8B23-3034-42BB-AB11-69CEEB0D00BF}" type="presParOf" srcId="{A78550C9-705D-4385-99B6-009B8E4FBE8B}" destId="{FA11D374-D1B2-409E-B4AA-E30353BDB1EA}" srcOrd="3" destOrd="0" presId="urn:microsoft.com/office/officeart/2018/2/layout/IconVerticalSolidList"/>
    <dgm:cxn modelId="{E4AC72C9-53D1-4074-ABFD-9B0D8496BE66}" type="presParOf" srcId="{C54DDAD1-57E2-410C-AC1B-2D57D298F048}" destId="{AF764B80-6D16-4406-BB4A-7CB7D546C49C}" srcOrd="7" destOrd="0" presId="urn:microsoft.com/office/officeart/2018/2/layout/IconVerticalSolidList"/>
    <dgm:cxn modelId="{EC63DD44-E810-434A-AA9C-79517BF74271}" type="presParOf" srcId="{C54DDAD1-57E2-410C-AC1B-2D57D298F048}" destId="{75A7B085-DF77-4A7B-B33B-2C393AF47CE8}" srcOrd="8" destOrd="0" presId="urn:microsoft.com/office/officeart/2018/2/layout/IconVerticalSolidList"/>
    <dgm:cxn modelId="{FADA8B97-15E1-4FE8-B725-BA06F3A09B32}" type="presParOf" srcId="{75A7B085-DF77-4A7B-B33B-2C393AF47CE8}" destId="{3221A4DA-968F-4B90-8B4E-61FB61213A45}" srcOrd="0" destOrd="0" presId="urn:microsoft.com/office/officeart/2018/2/layout/IconVerticalSolidList"/>
    <dgm:cxn modelId="{A3FE594D-8A01-4E8A-B2B3-627B643A04AD}" type="presParOf" srcId="{75A7B085-DF77-4A7B-B33B-2C393AF47CE8}" destId="{05E43B98-47F3-4E71-BE52-939D6F7BDDD3}" srcOrd="1" destOrd="0" presId="urn:microsoft.com/office/officeart/2018/2/layout/IconVerticalSolidList"/>
    <dgm:cxn modelId="{734DD958-97B1-4171-A4B6-0706F06617F3}" type="presParOf" srcId="{75A7B085-DF77-4A7B-B33B-2C393AF47CE8}" destId="{20FC9413-F444-4152-B8B8-C47CF42C6FB1}" srcOrd="2" destOrd="0" presId="urn:microsoft.com/office/officeart/2018/2/layout/IconVerticalSolidList"/>
    <dgm:cxn modelId="{273FBC96-6E0A-47AC-BDCD-FC7A9881FDCE}" type="presParOf" srcId="{75A7B085-DF77-4A7B-B33B-2C393AF47CE8}" destId="{0276CA8B-D6E4-4C19-B6C1-6A0D54C5B9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Our cleaning process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Problems experienced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534" custLinFactNeighborY="-80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ver with solid fill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 and/or travel theme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travel dates, mode of travel, </a:t>
          </a:r>
          <a:br>
            <a:rPr lang="en-US" sz="1400" dirty="0"/>
          </a:br>
          <a:r>
            <a:rPr lang="en-US" sz="1400" dirty="0"/>
            <a:t>and find accommodations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local attractions, food venues, and activities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 an Exploratory Data Analysis (EDA) of two different hotels. (city and beach) 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Cancelations are the main revenue leakage in the propriety management Find correlations between Cancelation and various factors.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Action Plans to reduce cancelations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2797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180280" y="136890"/>
          <a:ext cx="327782" cy="327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688342" y="2797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Where do the guests come from?</a:t>
          </a:r>
        </a:p>
      </dsp:txBody>
      <dsp:txXfrm>
        <a:off x="688342" y="2797"/>
        <a:ext cx="5488433" cy="595967"/>
      </dsp:txXfrm>
    </dsp:sp>
    <dsp:sp modelId="{E7329DE9-6CBC-4222-BA02-41C8593CFC1E}">
      <dsp:nvSpPr>
        <dsp:cNvPr id="0" name=""/>
        <dsp:cNvSpPr/>
      </dsp:nvSpPr>
      <dsp:spPr>
        <a:xfrm>
          <a:off x="0" y="747757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180280" y="881849"/>
          <a:ext cx="327782" cy="327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688342" y="747757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Which month have the highest number of cancelations?</a:t>
          </a:r>
        </a:p>
      </dsp:txBody>
      <dsp:txXfrm>
        <a:off x="688342" y="747757"/>
        <a:ext cx="5488433" cy="595967"/>
      </dsp:txXfrm>
    </dsp:sp>
    <dsp:sp modelId="{625AEBC4-C6DD-430A-8F95-BBF226EF4AB3}">
      <dsp:nvSpPr>
        <dsp:cNvPr id="0" name=""/>
        <dsp:cNvSpPr/>
      </dsp:nvSpPr>
      <dsp:spPr>
        <a:xfrm>
          <a:off x="0" y="1492716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180280" y="1626808"/>
          <a:ext cx="327782" cy="3277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688342" y="1492716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How does the price per night vary over the year?</a:t>
          </a:r>
        </a:p>
      </dsp:txBody>
      <dsp:txXfrm>
        <a:off x="688342" y="1492716"/>
        <a:ext cx="5488433" cy="595967"/>
      </dsp:txXfrm>
    </dsp:sp>
    <dsp:sp modelId="{BF7B4FFB-9DA5-43B7-87F9-65B049203CDA}">
      <dsp:nvSpPr>
        <dsp:cNvPr id="0" name=""/>
        <dsp:cNvSpPr/>
      </dsp:nvSpPr>
      <dsp:spPr>
        <a:xfrm>
          <a:off x="0" y="2237675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00B26-5295-4704-9FBD-E0DDFDB6BE9C}">
      <dsp:nvSpPr>
        <dsp:cNvPr id="0" name=""/>
        <dsp:cNvSpPr/>
      </dsp:nvSpPr>
      <dsp:spPr>
        <a:xfrm>
          <a:off x="171400" y="2400301"/>
          <a:ext cx="327782" cy="3277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1D374-D1B2-409E-B4AA-E30353BDB1EA}">
      <dsp:nvSpPr>
        <dsp:cNvPr id="0" name=""/>
        <dsp:cNvSpPr/>
      </dsp:nvSpPr>
      <dsp:spPr>
        <a:xfrm>
          <a:off x="688342" y="2237675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Bookings by market segment</a:t>
          </a:r>
        </a:p>
      </dsp:txBody>
      <dsp:txXfrm>
        <a:off x="688342" y="2237675"/>
        <a:ext cx="5488433" cy="595967"/>
      </dsp:txXfrm>
    </dsp:sp>
    <dsp:sp modelId="{3221A4DA-968F-4B90-8B4E-61FB61213A45}">
      <dsp:nvSpPr>
        <dsp:cNvPr id="0" name=""/>
        <dsp:cNvSpPr/>
      </dsp:nvSpPr>
      <dsp:spPr>
        <a:xfrm>
          <a:off x="0" y="2982634"/>
          <a:ext cx="6176776" cy="5959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43B98-47F3-4E71-BE52-939D6F7BDDD3}">
      <dsp:nvSpPr>
        <dsp:cNvPr id="0" name=""/>
        <dsp:cNvSpPr/>
      </dsp:nvSpPr>
      <dsp:spPr>
        <a:xfrm>
          <a:off x="180280" y="3116727"/>
          <a:ext cx="327782" cy="3277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6CA8B-D6E4-4C19-B6C1-6A0D54C5B9E2}">
      <dsp:nvSpPr>
        <dsp:cNvPr id="0" name=""/>
        <dsp:cNvSpPr/>
      </dsp:nvSpPr>
      <dsp:spPr>
        <a:xfrm>
          <a:off x="688342" y="2982634"/>
          <a:ext cx="5488433" cy="595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73" tIns="63073" rIns="63073" bIns="6307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Which are the busiest month?</a:t>
          </a:r>
        </a:p>
      </dsp:txBody>
      <dsp:txXfrm>
        <a:off x="688342" y="2982634"/>
        <a:ext cx="5488433" cy="5959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Our cleaning process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Problems experienced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Goals and Create a Plan</a:t>
          </a:r>
        </a:p>
      </dsp:txBody>
      <dsp:txXfrm>
        <a:off x="1181573" y="2557955"/>
        <a:ext cx="4995202" cy="10230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a destination and/or travel theme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travel dates, mode of travel, </a:t>
          </a:r>
          <a:br>
            <a:rPr lang="en-US" sz="1400" kern="1200" dirty="0"/>
          </a:br>
          <a:r>
            <a:rPr lang="en-US" sz="1400" kern="1200" dirty="0"/>
            <a:t>and find accommodations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local attractions, food venues, and activities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AE15C-EFF8-4D19-AFB6-C626FA1A74CA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7E521-72CD-451C-880E-BCB7BC4DA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0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08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540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233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BC8106-034A-47C1-ADA6-0A1F9E0E74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9814-59B6-4762-B3B0-D45316FC2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08A1D-502C-4596-B1E6-B523B8A39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FA26C-0BD0-4A71-8852-C3DD98A8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6340-5970-4C4D-BC59-0C59B56F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5DB05-9689-481E-9E60-1A4D6D86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29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0F5E-E58F-4FEB-BA8C-AC4D6D13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DA18-AD2C-4F32-871E-78107BE17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95B2C-A507-48AB-B9FD-38F90738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A11DF-591E-4F45-A2C4-04F1505D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D8E70-3CFE-40F3-8429-8A1A2AAB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4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9A95A3-9002-4C06-B036-1DF7C495B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BE99-A7B5-42BA-BDA3-3C0519252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64BF4-D0D5-45C3-8DF9-6081601EE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59932-4253-4A3D-B050-F3B5ADEC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1B78C-858E-4632-88B3-E9A8BCAA2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76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461971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66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7391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03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65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89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96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011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A0DB-7FD2-411F-AA99-43EE27AB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6EFF-D080-4794-B13E-875DD1851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40034-69FD-4277-974D-F9E31DF6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3B2A1-CFFA-49B9-8C92-9B959459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BB724-1DEA-4A9A-84B1-BDDF337B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08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9052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54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0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69A2-DF56-4B66-8EEF-CBB5CAF1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00CAF-296C-443C-9F37-EE8D3B3E7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C34CB-6FB9-4BC6-A9DA-68D3FA81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894E1-E525-4C7A-A26F-2E7417BE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FE7EF-F657-4ADF-A987-2D52C33E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6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6D24-AB52-41F6-982A-78BF23F2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B25B-D93B-4210-9540-6CFF0D360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0A508-AE05-4086-B4E5-F6ED05FAB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45CCA-C078-4690-8892-39581692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ED91D-6FF9-40D6-9D6D-61400E4B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C6C5D-3320-4115-93F6-2463FA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5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49F3-41B3-45BF-893C-0970484B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C953D-F59D-49A3-82E8-EACA66621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47602-43D5-4981-BA82-99A61C971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718FF-6D94-4E0A-9182-1EF8BBF9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F7FA3-4B27-4BBF-95A8-6DAD0AEB7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2B7F9F-1038-4081-8AB2-7AF4863C2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1E27F-B683-4EAE-BFE8-6279B8A85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AF3E0-F471-442B-8650-4CA28284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6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A5F7-BE42-4828-9011-A758FE39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C69ED-BA52-4A42-AAB8-369A1539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E2869-4D4A-415F-8822-64C06E83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185BE-A134-4005-87DF-81EAEEE3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7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8F5FA-8CCF-4C65-A5AA-B897059F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099FF-A839-43D9-BA53-73B3A2AB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9751-614D-47B4-BAF6-767C4536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15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8CEE-33C9-4DFA-96AB-49071ED9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698E-3008-4399-AAA8-B06778B7F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D1195-2F14-4EB9-A24B-C83A34B5C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D15FC-AA3E-4728-AB96-22044C22F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6246D-045D-48EC-90F0-9FDED657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0A1B7-831D-4240-9D4E-D9FD538A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2273-8FCD-4E5D-8330-38502AF7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DBDED-8DD6-430A-9309-F0F3F511E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0E8DD-B3F5-4BAF-B521-36E786B73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41622-4569-42BF-BFE7-4A7DDEFD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55D7D-AEFF-45A7-A894-CD188350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AE28C-3F04-43F8-84F2-E7EB84AAA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3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396231-B4C2-4F60-A59D-49B9DD94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0EBDD-9EAB-4E57-97BC-C5DF4BAD2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2D5DA-DB6D-4590-AD32-44C0649211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CAB2E-2EA8-48A6-B3BA-3F92FA0EF8C4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21890-F006-46E6-A8A1-CF9FDC2C2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606C-939D-4661-B73E-2A478A071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A91CD-70B4-4204-AF8B-657CD218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1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681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24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4.xml"/><Relationship Id="rId5" Type="http://schemas.openxmlformats.org/officeDocument/2006/relationships/image" Target="../media/image26.jpeg"/><Relationship Id="rId10" Type="http://schemas.microsoft.com/office/2007/relationships/diagramDrawing" Target="../diagrams/drawing4.xml"/><Relationship Id="rId4" Type="http://schemas.openxmlformats.org/officeDocument/2006/relationships/image" Target="../media/image25.jpeg"/><Relationship Id="rId9" Type="http://schemas.openxmlformats.org/officeDocument/2006/relationships/diagramColors" Target="../diagrams/colors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Statistical Analysis of Hotel booking demand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By: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Carlos		Daniel		 Leonardo 	 Marcelo</a:t>
            </a:r>
          </a:p>
          <a:p>
            <a:pPr algn="l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8048-0A2C-499B-AEBE-4BAE78F7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Cancelations per month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C95AEC4-3430-4ABE-8F3C-62957EEF7D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" y="1630005"/>
            <a:ext cx="6652726" cy="437615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15D33-ADA1-465F-9D88-E573902E9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9967" y="1800808"/>
            <a:ext cx="4907901" cy="4376155"/>
          </a:xfrm>
        </p:spPr>
        <p:txBody>
          <a:bodyPr/>
          <a:lstStyle/>
          <a:p>
            <a:r>
              <a:rPr lang="en-US" sz="2400" dirty="0"/>
              <a:t>August is the month with more cancelations and January is the month with less cancelations</a:t>
            </a:r>
          </a:p>
          <a:p>
            <a:r>
              <a:rPr lang="en-US" sz="2400" dirty="0"/>
              <a:t>For city hotels there is not much variance between months </a:t>
            </a:r>
          </a:p>
          <a:p>
            <a:r>
              <a:rPr lang="en-US" sz="2400" dirty="0"/>
              <a:t>For the Resort hotel it is highest cancelations in the summer and lowest during the winter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7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22871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69011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68" y="1956644"/>
            <a:ext cx="6831673" cy="108623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 &amp; Summary</a:t>
            </a:r>
            <a:br>
              <a:rPr lang="en-US" dirty="0"/>
            </a:b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Man with a camera">
            <a:extLst>
              <a:ext uri="{FF2B5EF4-FFF2-40B4-BE49-F238E27FC236}">
                <a16:creationId xmlns:a16="http://schemas.microsoft.com/office/drawing/2014/main" id="{0A3C0D60-62A9-480B-AAB4-6B06EDC285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/>
          <a:srcRect l="23302" r="27758"/>
          <a:stretch/>
        </p:blipFill>
        <p:spPr>
          <a:xfrm>
            <a:off x="0" y="450217"/>
            <a:ext cx="4373545" cy="59575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19E36-7F83-4C27-B3AA-F7139D709ABF}"/>
              </a:ext>
            </a:extLst>
          </p:cNvPr>
          <p:cNvSpPr txBox="1"/>
          <p:nvPr/>
        </p:nvSpPr>
        <p:spPr>
          <a:xfrm>
            <a:off x="6587836" y="1579418"/>
            <a:ext cx="3751119" cy="94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Questions &amp; Data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2953685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1268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Data Cleanup &amp; Exploration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99349166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Young children playing in pool">
            <a:extLst>
              <a:ext uri="{FF2B5EF4-FFF2-40B4-BE49-F238E27FC236}">
                <a16:creationId xmlns:a16="http://schemas.microsoft.com/office/drawing/2014/main" id="{C499241D-AE2B-4BE3-8396-81A157E649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0"/>
          <a:stretch/>
        </p:blipFill>
        <p:spPr>
          <a:xfrm>
            <a:off x="-112863" y="503853"/>
            <a:ext cx="4486408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Graphs</a:t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C37A2-FF72-40A0-B4F6-D15118BE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1362-4A95-4C8C-AB95-564B953C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Bookings by market segment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A56EC19C-FD47-4423-80D6-55072974DF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2" y="1825625"/>
            <a:ext cx="5162715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665AE-3F33-4459-949A-A598B1C0D6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47.30% of bookings were made online, 20.29% offline</a:t>
            </a:r>
          </a:p>
          <a:p>
            <a:r>
              <a:rPr lang="en-US" dirty="0"/>
              <a:t>The rest were made by groups, corporations, directly at the hotel or by airline packages</a:t>
            </a:r>
          </a:p>
        </p:txBody>
      </p:sp>
    </p:spTree>
    <p:extLst>
      <p:ext uri="{BB962C8B-B14F-4D97-AF65-F5344CB8AC3E}">
        <p14:creationId xmlns:p14="http://schemas.microsoft.com/office/powerpoint/2010/main" val="401777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1362-4A95-4C8C-AB95-564B953C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Bookings by market segment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C665AE-3F33-4459-949A-A598B1C0D6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this table we can deduce that of the 119,000 reservations, 110,054 were reservations for without children, most of them couples, followed by clients traveling alone.</a:t>
            </a:r>
          </a:p>
          <a:p>
            <a:r>
              <a:rPr lang="en-US" dirty="0"/>
              <a:t>When there are more bookings with children, two adults travel, we can deduce that they are couples and their children</a:t>
            </a:r>
          </a:p>
        </p:txBody>
      </p:sp>
      <p:pic>
        <p:nvPicPr>
          <p:cNvPr id="11" name="Content Placeholder 10" descr="A picture containing table&#10;&#10;Description automatically generated">
            <a:extLst>
              <a:ext uri="{FF2B5EF4-FFF2-40B4-BE49-F238E27FC236}">
                <a16:creationId xmlns:a16="http://schemas.microsoft.com/office/drawing/2014/main" id="{17C3EA28-5C3A-4A83-A1A7-19ECBD1C41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07" y="1825625"/>
            <a:ext cx="3550985" cy="4351338"/>
          </a:xfrm>
        </p:spPr>
      </p:pic>
    </p:spTree>
    <p:extLst>
      <p:ext uri="{BB962C8B-B14F-4D97-AF65-F5344CB8AC3E}">
        <p14:creationId xmlns:p14="http://schemas.microsoft.com/office/powerpoint/2010/main" val="286852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7673-CD34-433D-9BDB-0F93EAFC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Cancelations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E924BFD2-C9A8-4BE6-8F33-E1EB94D87D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75" y="1390453"/>
            <a:ext cx="6856599" cy="546754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D7753-7973-4458-A181-57044E49AE9D}"/>
              </a:ext>
            </a:extLst>
          </p:cNvPr>
          <p:cNvSpPr txBox="1"/>
          <p:nvPr/>
        </p:nvSpPr>
        <p:spPr>
          <a:xfrm>
            <a:off x="7996549" y="1774082"/>
            <a:ext cx="3454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37,04% of total bookings were canceled</a:t>
            </a:r>
          </a:p>
        </p:txBody>
      </p:sp>
    </p:spTree>
    <p:extLst>
      <p:ext uri="{BB962C8B-B14F-4D97-AF65-F5344CB8AC3E}">
        <p14:creationId xmlns:p14="http://schemas.microsoft.com/office/powerpoint/2010/main" val="129184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312</Words>
  <Application>Microsoft Office PowerPoint</Application>
  <PresentationFormat>Widescreen</PresentationFormat>
  <Paragraphs>48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Office Theme</vt:lpstr>
      <vt:lpstr>Crop</vt:lpstr>
      <vt:lpstr>Statistical Analysis of Hotel booking demand</vt:lpstr>
      <vt:lpstr>Motivation &amp; Summary </vt:lpstr>
      <vt:lpstr>Questions &amp; Data</vt:lpstr>
      <vt:lpstr>Data Cleanup &amp; Exploration</vt:lpstr>
      <vt:lpstr>Graphs </vt:lpstr>
      <vt:lpstr>Data analysis</vt:lpstr>
      <vt:lpstr>Bookings by market segment</vt:lpstr>
      <vt:lpstr>Bookings by market segment</vt:lpstr>
      <vt:lpstr>Cancelations</vt:lpstr>
      <vt:lpstr>Cancelations per month</vt:lpstr>
      <vt:lpstr>Make a Plan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Hotel booking demand</dc:title>
  <dc:creator>Daniel Romero</dc:creator>
  <cp:lastModifiedBy>Carlos Mendoza</cp:lastModifiedBy>
  <cp:revision>2</cp:revision>
  <dcterms:created xsi:type="dcterms:W3CDTF">2021-05-02T20:43:42Z</dcterms:created>
  <dcterms:modified xsi:type="dcterms:W3CDTF">2021-05-07T02:36:09Z</dcterms:modified>
</cp:coreProperties>
</file>